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10/7/2020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857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10/7/2020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112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10/7/2020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2102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457200"/>
            <a:r>
              <a:rPr lang="en-US" sz="8000" dirty="0">
                <a:solidFill>
                  <a:srgbClr val="6F6F6F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srgbClr val="6F6F6F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10/7/2020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7801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10/7/2020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7763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457200"/>
            <a:r>
              <a:rPr lang="en-US" sz="8000" dirty="0">
                <a:solidFill>
                  <a:srgbClr val="6F6F6F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srgbClr val="6F6F6F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10/7/2020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6761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10/7/2020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1481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10/7/2020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1159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10/7/2020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642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10/7/2020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411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10/7/2020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642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10/7/2020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18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10/7/2020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951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10/7/2020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154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10/7/2020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860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10/7/2020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476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10/7/2020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129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4595">
              <a:srgbClr val="A6B4BE"/>
            </a:gs>
            <a:gs pos="34484">
              <a:srgbClr val="5994BF"/>
            </a:gs>
            <a:gs pos="0">
              <a:srgbClr val="0070C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 defTabSz="457200"/>
            <a:fld id="{B61BEF0D-F0BB-DE4B-95CE-6DB70DBA9567}" type="datetimeFigureOut">
              <a:rPr lang="en-US" dirty="0">
                <a:solidFill>
                  <a:prstClr val="white">
                    <a:lumMod val="75000"/>
                  </a:prstClr>
                </a:solidFill>
              </a:rPr>
              <a:pPr defTabSz="457200"/>
              <a:t>10/7/2020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 defTabSz="457200"/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 defTabSz="457200"/>
            <a:fld id="{D57F1E4F-1CFF-5643-939E-217C01CDF565}" type="slidenum">
              <a:rPr lang="en-US" dirty="0">
                <a:solidFill>
                  <a:prstClr val="white">
                    <a:lumMod val="75000"/>
                  </a:prstClr>
                </a:solidFill>
              </a:rPr>
              <a:pPr defTabSz="457200"/>
              <a:t>‹Nº›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0343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11259" y="1221740"/>
            <a:ext cx="8676222" cy="3200400"/>
          </a:xfrm>
        </p:spPr>
        <p:txBody>
          <a:bodyPr/>
          <a:lstStyle/>
          <a:p>
            <a:r>
              <a:rPr lang="es-CO" b="1" dirty="0" smtClean="0">
                <a:solidFill>
                  <a:srgbClr val="002060"/>
                </a:solidFill>
              </a:rPr>
              <a:t>PLANEACION ESTRATEGICA</a:t>
            </a:r>
            <a:r>
              <a:rPr lang="es-CO" b="1" dirty="0" smtClean="0"/>
              <a:t/>
            </a:r>
            <a:br>
              <a:rPr lang="es-CO" b="1" dirty="0" smtClean="0"/>
            </a:br>
            <a:endParaRPr lang="es-CO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11259" y="3841514"/>
            <a:ext cx="8676222" cy="1378186"/>
          </a:xfrm>
          <a:solidFill>
            <a:srgbClr val="0070C0"/>
          </a:solidFill>
        </p:spPr>
        <p:txBody>
          <a:bodyPr>
            <a:normAutofit lnSpcReduction="10000"/>
          </a:bodyPr>
          <a:lstStyle/>
          <a:p>
            <a:endParaRPr lang="es-CO" sz="500" dirty="0" smtClean="0">
              <a:solidFill>
                <a:srgbClr val="DDFCFF"/>
              </a:solidFill>
            </a:endParaRPr>
          </a:p>
          <a:p>
            <a:r>
              <a:rPr lang="es-CO" sz="6000" dirty="0" smtClean="0">
                <a:solidFill>
                  <a:srgbClr val="DDFCFF"/>
                </a:solidFill>
              </a:rPr>
              <a:t>2020</a:t>
            </a:r>
            <a:endParaRPr lang="es-CO" sz="6000" dirty="0" smtClean="0">
              <a:solidFill>
                <a:srgbClr val="DDFCFF"/>
              </a:solidFill>
            </a:endParaRPr>
          </a:p>
          <a:p>
            <a:endParaRPr lang="es-CO" sz="10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476" y="424180"/>
            <a:ext cx="2015788" cy="1976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3710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93338"/>
            <a:ext cx="12192001" cy="859321"/>
          </a:xfrm>
          <a:gradFill>
            <a:gsLst>
              <a:gs pos="0">
                <a:srgbClr val="0070C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pPr algn="ctr"/>
            <a:r>
              <a:rPr lang="es-CO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O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DE GESTION DE CALIDAD</a:t>
            </a:r>
            <a:br>
              <a:rPr lang="es-CO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MAPA DE PROCESOS</a:t>
            </a:r>
            <a:r>
              <a:rPr lang="es-CO" dirty="0" smtClean="0"/>
              <a:t/>
            </a:r>
            <a:br>
              <a:rPr lang="es-CO" dirty="0" smtClean="0"/>
            </a:br>
            <a:endParaRPr lang="es-CO" dirty="0"/>
          </a:p>
        </p:txBody>
      </p:sp>
      <p:pic>
        <p:nvPicPr>
          <p:cNvPr id="32" name="Marcador de contenido 3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560" y="3474954"/>
            <a:ext cx="2023705" cy="1060616"/>
          </a:xfrm>
          <a:solidFill>
            <a:schemeClr val="accent1"/>
          </a:solidFill>
        </p:spPr>
      </p:pic>
      <p:sp>
        <p:nvSpPr>
          <p:cNvPr id="4" name="Rectángulo 3"/>
          <p:cNvSpPr/>
          <p:nvPr/>
        </p:nvSpPr>
        <p:spPr>
          <a:xfrm>
            <a:off x="0" y="1262130"/>
            <a:ext cx="12192001" cy="1764405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CO">
              <a:solidFill>
                <a:prstClr val="white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0" y="3026535"/>
            <a:ext cx="12191999" cy="179868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CO">
              <a:solidFill>
                <a:prstClr val="white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" y="4385255"/>
            <a:ext cx="12191998" cy="98860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CO">
              <a:solidFill>
                <a:prstClr val="white"/>
              </a:solidFill>
            </a:endParaRPr>
          </a:p>
        </p:txBody>
      </p:sp>
      <p:sp>
        <p:nvSpPr>
          <p:cNvPr id="7" name="Elipse 6"/>
          <p:cNvSpPr/>
          <p:nvPr/>
        </p:nvSpPr>
        <p:spPr>
          <a:xfrm>
            <a:off x="1814731" y="1944710"/>
            <a:ext cx="3955003" cy="1004552"/>
          </a:xfrm>
          <a:prstGeom prst="ellipse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CO" sz="1600" dirty="0">
              <a:solidFill>
                <a:srgbClr val="0070C0"/>
              </a:solidFill>
            </a:endParaRPr>
          </a:p>
          <a:p>
            <a:pPr algn="ctr" defTabSz="457200"/>
            <a:r>
              <a:rPr lang="es-CO" sz="1600" b="1" dirty="0">
                <a:solidFill>
                  <a:srgbClr val="002060"/>
                </a:solidFill>
              </a:rPr>
              <a:t>GESTION Y MEJORAMIENTO INSTITUCIONAL</a:t>
            </a:r>
          </a:p>
          <a:p>
            <a:pPr algn="ctr" defTabSz="457200"/>
            <a:endParaRPr lang="es-CO" dirty="0">
              <a:solidFill>
                <a:srgbClr val="0070C0"/>
              </a:solidFill>
            </a:endParaRPr>
          </a:p>
        </p:txBody>
      </p:sp>
      <p:sp>
        <p:nvSpPr>
          <p:cNvPr id="8" name="Elipse 7"/>
          <p:cNvSpPr/>
          <p:nvPr/>
        </p:nvSpPr>
        <p:spPr>
          <a:xfrm>
            <a:off x="6473714" y="1944710"/>
            <a:ext cx="4086962" cy="100455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CO" dirty="0">
              <a:solidFill>
                <a:srgbClr val="002060"/>
              </a:solidFill>
            </a:endParaRPr>
          </a:p>
          <a:p>
            <a:pPr algn="ctr" defTabSz="457200"/>
            <a:r>
              <a:rPr lang="es-CO" b="1" dirty="0">
                <a:solidFill>
                  <a:srgbClr val="002060"/>
                </a:solidFill>
              </a:rPr>
              <a:t>SERVICIO A LA COMUNIDAD Y AL PAIS</a:t>
            </a:r>
          </a:p>
          <a:p>
            <a:pPr algn="ctr" defTabSz="457200"/>
            <a:endParaRPr lang="es-CO" dirty="0">
              <a:solidFill>
                <a:srgbClr val="002060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584101" y="1365161"/>
            <a:ext cx="8976575" cy="50227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s-CO" b="1" dirty="0">
                <a:solidFill>
                  <a:srgbClr val="002060"/>
                </a:solidFill>
              </a:rPr>
              <a:t>E S T R A T E G I C O S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344202" y="3516921"/>
            <a:ext cx="1512681" cy="59837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CO" sz="1200" b="1" dirty="0">
              <a:solidFill>
                <a:prstClr val="black"/>
              </a:solidFill>
            </a:endParaRPr>
          </a:p>
          <a:p>
            <a:pPr algn="ctr" defTabSz="457200"/>
            <a:r>
              <a:rPr lang="es-CO" sz="1200" b="1" dirty="0">
                <a:solidFill>
                  <a:prstClr val="white"/>
                </a:solidFill>
              </a:rPr>
              <a:t>AGENDA PROGRAMATICA</a:t>
            </a:r>
          </a:p>
          <a:p>
            <a:pPr algn="ctr" defTabSz="457200"/>
            <a:endParaRPr lang="es-CO" b="1" dirty="0">
              <a:solidFill>
                <a:prstClr val="black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1927824" y="3527520"/>
            <a:ext cx="1520372" cy="59837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CO" sz="1400" b="1" dirty="0">
              <a:solidFill>
                <a:prstClr val="black"/>
              </a:solidFill>
            </a:endParaRPr>
          </a:p>
          <a:p>
            <a:pPr algn="ctr" defTabSz="457200"/>
            <a:r>
              <a:rPr lang="es-CO" sz="1400" b="1" dirty="0">
                <a:solidFill>
                  <a:prstClr val="white"/>
                </a:solidFill>
              </a:rPr>
              <a:t>SISTEMAS DE INFORMACION</a:t>
            </a:r>
          </a:p>
          <a:p>
            <a:pPr algn="ctr" defTabSz="457200"/>
            <a:endParaRPr lang="es-CO" dirty="0">
              <a:solidFill>
                <a:prstClr val="black"/>
              </a:solidFill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5670972" y="3557834"/>
            <a:ext cx="1364712" cy="62779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s-CO" sz="1400" b="1" dirty="0">
                <a:solidFill>
                  <a:prstClr val="white"/>
                </a:solidFill>
              </a:rPr>
              <a:t>AUDITORIA DE CAMPAÑAS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7206058" y="3571608"/>
            <a:ext cx="1628704" cy="59837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s-CO" sz="1400" b="1" dirty="0">
                <a:solidFill>
                  <a:prstClr val="white"/>
                </a:solidFill>
              </a:rPr>
              <a:t>PARTICIPACION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9028075" y="3587260"/>
            <a:ext cx="1370114" cy="59837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s-CO" sz="1400" b="1" dirty="0">
                <a:solidFill>
                  <a:prstClr val="white"/>
                </a:solidFill>
              </a:rPr>
              <a:t>COMUNICA-CIONES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10463796" y="3576661"/>
            <a:ext cx="1534378" cy="59837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CO" sz="1200" b="1" dirty="0">
              <a:solidFill>
                <a:prstClr val="black"/>
              </a:solidFill>
            </a:endParaRPr>
          </a:p>
          <a:p>
            <a:pPr algn="ctr" defTabSz="457200"/>
            <a:r>
              <a:rPr lang="es-CO" sz="1200" b="1" dirty="0">
                <a:solidFill>
                  <a:prstClr val="white"/>
                </a:solidFill>
              </a:rPr>
              <a:t>CONTROL ETICO Y DISCIPLINARIO</a:t>
            </a:r>
          </a:p>
          <a:p>
            <a:pPr algn="ctr" defTabSz="457200"/>
            <a:endParaRPr lang="es-CO" dirty="0">
              <a:solidFill>
                <a:prstClr val="black"/>
              </a:solidFill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1455313" y="3033469"/>
            <a:ext cx="9285666" cy="28383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s-CO" b="1" dirty="0">
                <a:solidFill>
                  <a:prstClr val="white"/>
                </a:solidFill>
              </a:rPr>
              <a:t>M I S I O N A L E S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1352282" y="4713667"/>
            <a:ext cx="1798881" cy="52159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s-CO" sz="1400" b="1" dirty="0">
                <a:solidFill>
                  <a:srgbClr val="0070C0"/>
                </a:solidFill>
              </a:rPr>
              <a:t>TALENTO HUMANO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3285901" y="4713665"/>
            <a:ext cx="1747883" cy="52159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s-CO" sz="1200" b="1" dirty="0">
                <a:solidFill>
                  <a:srgbClr val="0070C0"/>
                </a:solidFill>
              </a:rPr>
              <a:t>GESTION TECNOLOGICA Y DE INFORMACION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5168522" y="4720599"/>
            <a:ext cx="1747883" cy="52159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s-CO" sz="1400" b="1" dirty="0">
                <a:solidFill>
                  <a:srgbClr val="0070C0"/>
                </a:solidFill>
              </a:rPr>
              <a:t>GESTION JURIDICA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7051143" y="4713665"/>
            <a:ext cx="1772495" cy="52159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s-CO" sz="1200" b="1" dirty="0">
                <a:solidFill>
                  <a:srgbClr val="0070C0"/>
                </a:solidFill>
              </a:rPr>
              <a:t>GESTION ADMINISTRATIVA FINANCIERA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8958376" y="4713665"/>
            <a:ext cx="1772495" cy="52159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s-CO" sz="1400" b="1" dirty="0">
                <a:solidFill>
                  <a:srgbClr val="0070C0"/>
                </a:solidFill>
              </a:rPr>
              <a:t>GESTION DOCUMENTAL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1886221" y="4385255"/>
            <a:ext cx="7638757" cy="21200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s-CO" sz="1600" b="1" dirty="0">
                <a:solidFill>
                  <a:srgbClr val="0070C0"/>
                </a:solidFill>
              </a:rPr>
              <a:t>A P O Y O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0" y="5373859"/>
            <a:ext cx="12191999" cy="136456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CO">
              <a:solidFill>
                <a:prstClr val="white"/>
              </a:solidFill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1283719" y="6056142"/>
            <a:ext cx="9517487" cy="330492"/>
          </a:xfrm>
          <a:prstGeom prst="rect">
            <a:avLst/>
          </a:prstGeom>
          <a:solidFill>
            <a:srgbClr val="DDF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s-CO" b="1" dirty="0">
                <a:solidFill>
                  <a:prstClr val="black"/>
                </a:solidFill>
              </a:rPr>
              <a:t>EVALUACION Y SEGUIMIENTO A LA GESTION</a:t>
            </a:r>
          </a:p>
        </p:txBody>
      </p:sp>
      <p:sp>
        <p:nvSpPr>
          <p:cNvPr id="29" name="Rectángulo 28"/>
          <p:cNvSpPr/>
          <p:nvPr/>
        </p:nvSpPr>
        <p:spPr>
          <a:xfrm>
            <a:off x="1886221" y="5573480"/>
            <a:ext cx="2151207" cy="410836"/>
          </a:xfrm>
          <a:prstGeom prst="rect">
            <a:avLst/>
          </a:prstGeom>
          <a:solidFill>
            <a:srgbClr val="DDF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s-CO" sz="1400" b="1" dirty="0">
                <a:solidFill>
                  <a:prstClr val="black"/>
                </a:solidFill>
              </a:rPr>
              <a:t>AUDITORIA INTERNA</a:t>
            </a:r>
          </a:p>
        </p:txBody>
      </p:sp>
      <p:sp>
        <p:nvSpPr>
          <p:cNvPr id="30" name="Rectángulo 29"/>
          <p:cNvSpPr/>
          <p:nvPr/>
        </p:nvSpPr>
        <p:spPr>
          <a:xfrm>
            <a:off x="4848593" y="5573480"/>
            <a:ext cx="2151207" cy="410836"/>
          </a:xfrm>
          <a:prstGeom prst="rect">
            <a:avLst/>
          </a:prstGeom>
          <a:solidFill>
            <a:srgbClr val="DDF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s-CO" sz="1400" b="1" dirty="0">
                <a:solidFill>
                  <a:prstClr val="black"/>
                </a:solidFill>
              </a:rPr>
              <a:t>AUDITORIA C.N.E.</a:t>
            </a:r>
          </a:p>
        </p:txBody>
      </p:sp>
      <p:sp>
        <p:nvSpPr>
          <p:cNvPr id="31" name="Rectángulo 30"/>
          <p:cNvSpPr/>
          <p:nvPr/>
        </p:nvSpPr>
        <p:spPr>
          <a:xfrm>
            <a:off x="7834856" y="5577640"/>
            <a:ext cx="2151207" cy="410836"/>
          </a:xfrm>
          <a:prstGeom prst="rect">
            <a:avLst/>
          </a:prstGeom>
          <a:solidFill>
            <a:srgbClr val="DDF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CO" sz="1400" b="1" dirty="0">
              <a:solidFill>
                <a:prstClr val="black"/>
              </a:solidFill>
            </a:endParaRPr>
          </a:p>
          <a:p>
            <a:pPr algn="ctr" defTabSz="457200"/>
            <a:r>
              <a:rPr lang="es-CO" sz="1200" b="1" dirty="0">
                <a:solidFill>
                  <a:prstClr val="black"/>
                </a:solidFill>
              </a:rPr>
              <a:t>CONTROL INTERNO DE GESTION</a:t>
            </a:r>
          </a:p>
          <a:p>
            <a:pPr algn="ctr" defTabSz="457200"/>
            <a:endParaRPr lang="es-CO" dirty="0">
              <a:solidFill>
                <a:prstClr val="white"/>
              </a:solidFill>
            </a:endParaRPr>
          </a:p>
        </p:txBody>
      </p:sp>
      <p:pic>
        <p:nvPicPr>
          <p:cNvPr id="35" name="Imagen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68" y="355804"/>
            <a:ext cx="1037872" cy="744696"/>
          </a:xfrm>
          <a:prstGeom prst="rect">
            <a:avLst/>
          </a:prstGeom>
        </p:spPr>
      </p:pic>
      <p:sp>
        <p:nvSpPr>
          <p:cNvPr id="24" name="Rectángulo 23"/>
          <p:cNvSpPr/>
          <p:nvPr/>
        </p:nvSpPr>
        <p:spPr>
          <a:xfrm>
            <a:off x="3635225" y="3557834"/>
            <a:ext cx="1890633" cy="64034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CO" dirty="0">
              <a:solidFill>
                <a:prstClr val="white"/>
              </a:solidFill>
            </a:endParaRPr>
          </a:p>
          <a:p>
            <a:pPr algn="ctr" defTabSz="457200"/>
            <a:r>
              <a:rPr lang="es-CO" sz="1600" b="1" dirty="0">
                <a:solidFill>
                  <a:prstClr val="white"/>
                </a:solidFill>
              </a:rPr>
              <a:t>PROCESO ELECTORAL</a:t>
            </a:r>
          </a:p>
          <a:p>
            <a:pPr algn="ctr" defTabSz="457200"/>
            <a:endParaRPr lang="es-CO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06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1148861"/>
          </a:xfrm>
        </p:spPr>
        <p:txBody>
          <a:bodyPr>
            <a:normAutofit/>
          </a:bodyPr>
          <a:lstStyle/>
          <a:p>
            <a:r>
              <a:rPr lang="es-CO" sz="3200" dirty="0" smtClean="0"/>
              <a:t>LINEAS DE ACCION – PROYECTOS</a:t>
            </a:r>
            <a:br>
              <a:rPr lang="es-CO" sz="3200" dirty="0" smtClean="0"/>
            </a:br>
            <a:endParaRPr lang="es-CO" sz="3200" dirty="0"/>
          </a:p>
        </p:txBody>
      </p:sp>
      <p:sp>
        <p:nvSpPr>
          <p:cNvPr id="8" name="Elipse 7"/>
          <p:cNvSpPr/>
          <p:nvPr/>
        </p:nvSpPr>
        <p:spPr>
          <a:xfrm>
            <a:off x="4111621" y="1758462"/>
            <a:ext cx="3955003" cy="1004552"/>
          </a:xfrm>
          <a:prstGeom prst="ellipse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CO" sz="1600" dirty="0">
              <a:solidFill>
                <a:srgbClr val="0070C0"/>
              </a:solidFill>
            </a:endParaRPr>
          </a:p>
          <a:p>
            <a:pPr algn="ctr" defTabSz="457200"/>
            <a:r>
              <a:rPr lang="es-CO" sz="1600" b="1" dirty="0">
                <a:solidFill>
                  <a:srgbClr val="002060"/>
                </a:solidFill>
              </a:rPr>
              <a:t>GESTION Y MEJORAMIENTO INSTITUCIONAL</a:t>
            </a:r>
          </a:p>
          <a:p>
            <a:pPr algn="ctr" defTabSz="457200"/>
            <a:endParaRPr lang="es-CO" dirty="0">
              <a:solidFill>
                <a:srgbClr val="0070C0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661182" y="3066757"/>
            <a:ext cx="11071273" cy="111134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s-CO" sz="2400" b="1" dirty="0">
                <a:solidFill>
                  <a:prstClr val="white"/>
                </a:solidFill>
              </a:rPr>
              <a:t>DIRECCIONAMIENTO ESTRATEGICO Y PLANEACION INSTITUCIONAL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661182" y="4481848"/>
            <a:ext cx="11071273" cy="222844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CO" sz="1600" b="1" dirty="0">
              <a:solidFill>
                <a:prstClr val="white"/>
              </a:solidFill>
            </a:endParaRPr>
          </a:p>
          <a:p>
            <a:pPr marL="285750" indent="-285750" algn="ctr" defTabSz="457200">
              <a:buFont typeface="Arial" panose="020B0604020202020204" pitchFamily="34" charset="0"/>
              <a:buChar char="•"/>
            </a:pPr>
            <a:r>
              <a:rPr lang="es-CO" sz="1600" b="1" dirty="0">
                <a:solidFill>
                  <a:prstClr val="white"/>
                </a:solidFill>
              </a:rPr>
              <a:t>DIRECTORIOS</a:t>
            </a:r>
          </a:p>
          <a:p>
            <a:pPr marL="285750" indent="-285750" algn="ctr" defTabSz="457200">
              <a:buFont typeface="Arial" panose="020B0604020202020204" pitchFamily="34" charset="0"/>
              <a:buChar char="•"/>
            </a:pPr>
            <a:r>
              <a:rPr lang="es-CO" sz="1600" b="1" dirty="0">
                <a:solidFill>
                  <a:prstClr val="white"/>
                </a:solidFill>
              </a:rPr>
              <a:t>OTORGAMIENTO DE AVALES</a:t>
            </a:r>
          </a:p>
          <a:p>
            <a:pPr marL="285750" indent="-285750" algn="ctr" defTabSz="457200">
              <a:buFont typeface="Arial" panose="020B0604020202020204" pitchFamily="34" charset="0"/>
              <a:buChar char="•"/>
            </a:pPr>
            <a:r>
              <a:rPr lang="es-CO" sz="1600" b="1" dirty="0">
                <a:solidFill>
                  <a:prstClr val="white"/>
                </a:solidFill>
              </a:rPr>
              <a:t>MECANISMOS DE PARTICIPACION</a:t>
            </a:r>
          </a:p>
          <a:p>
            <a:pPr marL="285750" indent="-285750" algn="ctr" defTabSz="457200">
              <a:buFont typeface="Arial" panose="020B0604020202020204" pitchFamily="34" charset="0"/>
              <a:buChar char="•"/>
            </a:pPr>
            <a:r>
              <a:rPr lang="es-CO" sz="1600" b="1" dirty="0">
                <a:solidFill>
                  <a:prstClr val="white"/>
                </a:solidFill>
              </a:rPr>
              <a:t>FONDO NACIONAL ECONOMICO</a:t>
            </a:r>
          </a:p>
          <a:p>
            <a:pPr marL="285750" indent="-285750" algn="ctr" defTabSz="457200">
              <a:buFont typeface="Arial" panose="020B0604020202020204" pitchFamily="34" charset="0"/>
              <a:buChar char="•"/>
            </a:pPr>
            <a:r>
              <a:rPr lang="es-CO" sz="1600" b="1" dirty="0">
                <a:solidFill>
                  <a:prstClr val="white"/>
                </a:solidFill>
              </a:rPr>
              <a:t>ORGANIZACIÓN ADMINISTRATIVA</a:t>
            </a:r>
          </a:p>
          <a:p>
            <a:pPr marL="285750" indent="-285750" algn="ctr" defTabSz="457200">
              <a:buFont typeface="Arial" panose="020B0604020202020204" pitchFamily="34" charset="0"/>
              <a:buChar char="•"/>
            </a:pPr>
            <a:endParaRPr lang="es-CO" dirty="0">
              <a:solidFill>
                <a:prstClr val="white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68" y="355804"/>
            <a:ext cx="1037872" cy="74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94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1148861"/>
          </a:xfrm>
        </p:spPr>
        <p:txBody>
          <a:bodyPr>
            <a:normAutofit/>
          </a:bodyPr>
          <a:lstStyle/>
          <a:p>
            <a:r>
              <a:rPr lang="es-CO" sz="3200" dirty="0" smtClean="0"/>
              <a:t>LINEAS DE ACCION – PROYECTOS</a:t>
            </a:r>
            <a:br>
              <a:rPr lang="es-CO" sz="3200" dirty="0" smtClean="0"/>
            </a:br>
            <a:endParaRPr lang="es-CO" sz="3200" dirty="0"/>
          </a:p>
        </p:txBody>
      </p:sp>
      <p:sp>
        <p:nvSpPr>
          <p:cNvPr id="9" name="Rectángulo 8"/>
          <p:cNvSpPr/>
          <p:nvPr/>
        </p:nvSpPr>
        <p:spPr>
          <a:xfrm>
            <a:off x="661182" y="2463202"/>
            <a:ext cx="11071273" cy="111134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s-CO" sz="2400" b="1" dirty="0">
                <a:solidFill>
                  <a:prstClr val="white"/>
                </a:solidFill>
              </a:rPr>
              <a:t>ACADEMIA DEL PENSAMIENTO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661182" y="3833285"/>
            <a:ext cx="11071273" cy="89201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s-CO" sz="2400" b="1" dirty="0">
                <a:solidFill>
                  <a:prstClr val="white"/>
                </a:solidFill>
              </a:rPr>
              <a:t>ESCUELA DE FORMACION</a:t>
            </a:r>
          </a:p>
        </p:txBody>
      </p:sp>
      <p:sp>
        <p:nvSpPr>
          <p:cNvPr id="7" name="Rectángulo 6"/>
          <p:cNvSpPr/>
          <p:nvPr/>
        </p:nvSpPr>
        <p:spPr>
          <a:xfrm>
            <a:off x="2869810" y="1515053"/>
            <a:ext cx="7160456" cy="59837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CO" sz="1200" b="1" dirty="0">
              <a:solidFill>
                <a:prstClr val="black"/>
              </a:solidFill>
            </a:endParaRPr>
          </a:p>
          <a:p>
            <a:pPr algn="ctr" defTabSz="457200"/>
            <a:r>
              <a:rPr lang="es-CO" sz="2400" b="1" dirty="0">
                <a:solidFill>
                  <a:prstClr val="white"/>
                </a:solidFill>
              </a:rPr>
              <a:t>AGENDA PROGRAMATICA</a:t>
            </a:r>
          </a:p>
          <a:p>
            <a:pPr algn="ctr" defTabSz="457200"/>
            <a:endParaRPr lang="es-CO" b="1" dirty="0">
              <a:solidFill>
                <a:prstClr val="black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661182" y="5205046"/>
            <a:ext cx="11071273" cy="116761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s-CO" sz="2400" b="1" dirty="0">
                <a:solidFill>
                  <a:prstClr val="white"/>
                </a:solidFill>
              </a:rPr>
              <a:t>FOROS, CONFERENCIAS, MESAS DE EXPERTOS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68" y="355804"/>
            <a:ext cx="1037872" cy="74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67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1148861"/>
          </a:xfrm>
        </p:spPr>
        <p:txBody>
          <a:bodyPr>
            <a:normAutofit/>
          </a:bodyPr>
          <a:lstStyle/>
          <a:p>
            <a:r>
              <a:rPr lang="es-CO" sz="3200" dirty="0" smtClean="0"/>
              <a:t>LINEAS DE ACCION – PROYECTOS</a:t>
            </a:r>
            <a:br>
              <a:rPr lang="es-CO" sz="3200" dirty="0" smtClean="0"/>
            </a:br>
            <a:endParaRPr lang="es-CO" sz="3200" dirty="0"/>
          </a:p>
        </p:txBody>
      </p:sp>
      <p:sp>
        <p:nvSpPr>
          <p:cNvPr id="9" name="Rectángulo 8"/>
          <p:cNvSpPr/>
          <p:nvPr/>
        </p:nvSpPr>
        <p:spPr>
          <a:xfrm>
            <a:off x="661182" y="3066757"/>
            <a:ext cx="11071273" cy="111134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s-CO" sz="2400" b="1" dirty="0">
                <a:solidFill>
                  <a:prstClr val="white"/>
                </a:solidFill>
              </a:rPr>
              <a:t>MODERNIZACIÓN DE LA INFRAESTRUCTURA TECNOLÓGICA</a:t>
            </a:r>
          </a:p>
          <a:p>
            <a:pPr algn="ctr" defTabSz="457200"/>
            <a:endParaRPr lang="es-CO" sz="2400" b="1" dirty="0">
              <a:solidFill>
                <a:prstClr val="white"/>
              </a:solidFill>
            </a:endParaRPr>
          </a:p>
          <a:p>
            <a:pPr algn="ctr" defTabSz="457200"/>
            <a:endParaRPr lang="es-CO" sz="2400" b="1" dirty="0">
              <a:solidFill>
                <a:prstClr val="white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661182" y="4481848"/>
            <a:ext cx="11071273" cy="222844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CO" sz="2000" b="1" dirty="0">
              <a:solidFill>
                <a:prstClr val="white"/>
              </a:solidFill>
            </a:endParaRPr>
          </a:p>
          <a:p>
            <a:pPr algn="ctr" defTabSz="457200"/>
            <a:endParaRPr lang="es-CO" sz="2000" b="1" dirty="0">
              <a:solidFill>
                <a:prstClr val="white"/>
              </a:solidFill>
            </a:endParaRPr>
          </a:p>
          <a:p>
            <a:pPr algn="ctr" defTabSz="457200"/>
            <a:r>
              <a:rPr lang="es-CO" sz="2000" b="1" dirty="0">
                <a:solidFill>
                  <a:prstClr val="white"/>
                </a:solidFill>
              </a:rPr>
              <a:t>PLATAFORMA TECNOLÓGICA PARA GESTIÓN DE :</a:t>
            </a:r>
          </a:p>
          <a:p>
            <a:pPr marL="342900" indent="-342900" algn="ctr" defTabSz="457200">
              <a:buFont typeface="Wingdings" panose="05000000000000000000" pitchFamily="2" charset="2"/>
              <a:buChar char="ü"/>
            </a:pPr>
            <a:endParaRPr lang="es-CO" sz="1600" b="1" dirty="0">
              <a:solidFill>
                <a:prstClr val="white"/>
              </a:solidFill>
            </a:endParaRPr>
          </a:p>
          <a:p>
            <a:pPr marL="342900" indent="-342900" algn="ctr" defTabSz="457200">
              <a:buFont typeface="Wingdings" panose="05000000000000000000" pitchFamily="2" charset="2"/>
              <a:buChar char="ü"/>
            </a:pPr>
            <a:r>
              <a:rPr lang="es-CO" sz="1600" b="1" dirty="0">
                <a:solidFill>
                  <a:prstClr val="white"/>
                </a:solidFill>
              </a:rPr>
              <a:t>MILITANCIA – AFILIADOS</a:t>
            </a:r>
          </a:p>
          <a:p>
            <a:pPr marL="342900" indent="-342900" algn="ctr" defTabSz="457200">
              <a:buFont typeface="Wingdings" panose="05000000000000000000" pitchFamily="2" charset="2"/>
              <a:buChar char="ü"/>
            </a:pPr>
            <a:r>
              <a:rPr lang="es-CO" sz="1600" b="1" dirty="0">
                <a:solidFill>
                  <a:prstClr val="white"/>
                </a:solidFill>
              </a:rPr>
              <a:t>SISTEMA ELECTORAL</a:t>
            </a:r>
          </a:p>
          <a:p>
            <a:pPr marL="285750" indent="-285750" algn="ctr" defTabSz="457200">
              <a:buFont typeface="Wingdings" panose="05000000000000000000" pitchFamily="2" charset="2"/>
              <a:buChar char="ü"/>
            </a:pPr>
            <a:r>
              <a:rPr lang="es-CO" sz="1600" b="1" dirty="0">
                <a:solidFill>
                  <a:prstClr val="white"/>
                </a:solidFill>
              </a:rPr>
              <a:t>SISTEMA ESTADISTICO PARA LA GESTION POLITICA</a:t>
            </a:r>
          </a:p>
          <a:p>
            <a:pPr marL="285750" indent="-285750" algn="ctr" defTabSz="457200">
              <a:buFont typeface="Wingdings" panose="05000000000000000000" pitchFamily="2" charset="2"/>
              <a:buChar char="ü"/>
            </a:pPr>
            <a:r>
              <a:rPr lang="es-CO" sz="1600" b="1" dirty="0">
                <a:solidFill>
                  <a:prstClr val="white"/>
                </a:solidFill>
              </a:rPr>
              <a:t>SISTEMA ADMINISTRATIVO Y FINANCIERO</a:t>
            </a:r>
          </a:p>
          <a:p>
            <a:pPr marL="285750" indent="-285750" algn="ctr" defTabSz="457200">
              <a:buFont typeface="Wingdings" panose="05000000000000000000" pitchFamily="2" charset="2"/>
              <a:buChar char="ü"/>
            </a:pPr>
            <a:r>
              <a:rPr lang="es-CO" sz="1600" b="1" dirty="0">
                <a:solidFill>
                  <a:prstClr val="white"/>
                </a:solidFill>
              </a:rPr>
              <a:t>SISTEMA DE GESTION DOCUMENTAL</a:t>
            </a:r>
          </a:p>
          <a:p>
            <a:pPr algn="ctr" defTabSz="457200"/>
            <a:endParaRPr lang="es-CO" b="1" dirty="0">
              <a:solidFill>
                <a:prstClr val="white"/>
              </a:solidFill>
            </a:endParaRPr>
          </a:p>
          <a:p>
            <a:pPr marL="285750" indent="-285750" algn="ctr" defTabSz="457200">
              <a:buFont typeface="Wingdings" panose="05000000000000000000" pitchFamily="2" charset="2"/>
              <a:buChar char="ü"/>
            </a:pPr>
            <a:endParaRPr lang="es-CO" sz="1600" b="1" dirty="0">
              <a:solidFill>
                <a:prstClr val="white"/>
              </a:solidFill>
            </a:endParaRPr>
          </a:p>
          <a:p>
            <a:pPr marL="285750" indent="-285750" algn="ctr" defTabSz="457200">
              <a:buFont typeface="Arial" panose="020B0604020202020204" pitchFamily="34" charset="0"/>
              <a:buChar char="•"/>
            </a:pPr>
            <a:endParaRPr lang="es-CO" dirty="0">
              <a:solidFill>
                <a:prstClr val="white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2799471" y="1611147"/>
            <a:ext cx="6583680" cy="59837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CO" sz="1400" b="1" dirty="0">
              <a:solidFill>
                <a:prstClr val="black"/>
              </a:solidFill>
            </a:endParaRPr>
          </a:p>
          <a:p>
            <a:pPr algn="ctr" defTabSz="457200"/>
            <a:r>
              <a:rPr lang="es-CO" sz="2400" b="1" dirty="0">
                <a:solidFill>
                  <a:prstClr val="white"/>
                </a:solidFill>
              </a:rPr>
              <a:t>SISTEMAS DE INFORMACION</a:t>
            </a:r>
          </a:p>
          <a:p>
            <a:pPr algn="ctr" defTabSz="457200"/>
            <a:endParaRPr lang="es-CO" dirty="0">
              <a:solidFill>
                <a:prstClr val="black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68" y="355804"/>
            <a:ext cx="1037872" cy="74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2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1148861"/>
          </a:xfrm>
        </p:spPr>
        <p:txBody>
          <a:bodyPr>
            <a:normAutofit/>
          </a:bodyPr>
          <a:lstStyle/>
          <a:p>
            <a:r>
              <a:rPr lang="es-CO" sz="3200" dirty="0" smtClean="0"/>
              <a:t>LINEAS DE ACCION – PROYECTOS</a:t>
            </a:r>
            <a:br>
              <a:rPr lang="es-CO" sz="3200" dirty="0" smtClean="0"/>
            </a:br>
            <a:endParaRPr lang="es-CO" sz="3200" dirty="0"/>
          </a:p>
        </p:txBody>
      </p:sp>
      <p:sp>
        <p:nvSpPr>
          <p:cNvPr id="9" name="Rectángulo 8"/>
          <p:cNvSpPr/>
          <p:nvPr/>
        </p:nvSpPr>
        <p:spPr>
          <a:xfrm>
            <a:off x="661182" y="3066757"/>
            <a:ext cx="11071273" cy="111134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s-CO" sz="2400" b="1" dirty="0">
                <a:solidFill>
                  <a:prstClr val="white"/>
                </a:solidFill>
              </a:rPr>
              <a:t>FORTALECIMIENTO DE LA COMUNICACIÓN INTERNA Y EXTERNA DEL PARTIDO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661182" y="4507606"/>
            <a:ext cx="11071273" cy="222844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 defTabSz="457200">
              <a:buFont typeface="Wingdings" panose="05000000000000000000" pitchFamily="2" charset="2"/>
              <a:buChar char="v"/>
            </a:pPr>
            <a:r>
              <a:rPr lang="es-CO" sz="2400" b="1" dirty="0">
                <a:solidFill>
                  <a:prstClr val="white"/>
                </a:solidFill>
              </a:rPr>
              <a:t>  PAGINA WEB</a:t>
            </a:r>
          </a:p>
          <a:p>
            <a:pPr marL="285750" indent="-285750" algn="ctr" defTabSz="457200">
              <a:buFont typeface="Wingdings" panose="05000000000000000000" pitchFamily="2" charset="2"/>
              <a:buChar char="v"/>
            </a:pPr>
            <a:r>
              <a:rPr lang="es-CO" sz="2400" b="1" dirty="0">
                <a:solidFill>
                  <a:prstClr val="white"/>
                </a:solidFill>
              </a:rPr>
              <a:t>  REDES SOCIALES</a:t>
            </a:r>
          </a:p>
          <a:p>
            <a:pPr marL="285750" indent="-285750" algn="ctr" defTabSz="457200">
              <a:buFont typeface="Wingdings" panose="05000000000000000000" pitchFamily="2" charset="2"/>
              <a:buChar char="v"/>
            </a:pPr>
            <a:r>
              <a:rPr lang="es-CO" sz="2400" b="1" dirty="0">
                <a:solidFill>
                  <a:prstClr val="white"/>
                </a:solidFill>
              </a:rPr>
              <a:t>  IMAGEN CORPORATIVA</a:t>
            </a:r>
          </a:p>
          <a:p>
            <a:pPr marL="285750" indent="-285750" algn="ctr" defTabSz="457200">
              <a:buFont typeface="Wingdings" panose="05000000000000000000" pitchFamily="2" charset="2"/>
              <a:buChar char="v"/>
            </a:pPr>
            <a:endParaRPr lang="es-CO" dirty="0">
              <a:solidFill>
                <a:prstClr val="white"/>
              </a:solidFill>
            </a:endParaRPr>
          </a:p>
          <a:p>
            <a:pPr algn="ctr" defTabSz="457200"/>
            <a:endParaRPr lang="es-CO" dirty="0">
              <a:solidFill>
                <a:prstClr val="white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874068" y="1537342"/>
            <a:ext cx="6645499" cy="60530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s-CO" sz="2800" b="1" dirty="0">
                <a:solidFill>
                  <a:prstClr val="white"/>
                </a:solidFill>
              </a:rPr>
              <a:t>C O M U N I C A C I O N E S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68" y="355804"/>
            <a:ext cx="1037872" cy="74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28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lla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207</Words>
  <Application>Microsoft Office PowerPoint</Application>
  <PresentationFormat>Panorámica</PresentationFormat>
  <Paragraphs>68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</vt:lpstr>
      <vt:lpstr>Malla</vt:lpstr>
      <vt:lpstr>PLANEACION ESTRATEGICA </vt:lpstr>
      <vt:lpstr> SISTEMA DE GESTION DE CALIDAD MAPA DE PROCESOS </vt:lpstr>
      <vt:lpstr>LINEAS DE ACCION – PROYECTOS </vt:lpstr>
      <vt:lpstr>LINEAS DE ACCION – PROYECTOS </vt:lpstr>
      <vt:lpstr>LINEAS DE ACCION – PROYECTOS </vt:lpstr>
      <vt:lpstr>LINEAS DE ACCION – PROYECTOS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jairo enrique lasso medina</dc:creator>
  <cp:lastModifiedBy>Elkin G. Rodríguez Vásquez</cp:lastModifiedBy>
  <cp:revision>8</cp:revision>
  <dcterms:created xsi:type="dcterms:W3CDTF">2020-10-05T16:48:04Z</dcterms:created>
  <dcterms:modified xsi:type="dcterms:W3CDTF">2020-10-07T23:44:15Z</dcterms:modified>
</cp:coreProperties>
</file>